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61" r:id="rId2"/>
    <p:sldId id="362" r:id="rId3"/>
    <p:sldId id="364" r:id="rId4"/>
    <p:sldId id="363" r:id="rId5"/>
    <p:sldId id="365" r:id="rId6"/>
    <p:sldId id="366" r:id="rId7"/>
    <p:sldId id="367" r:id="rId8"/>
    <p:sldId id="369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ments" initials="Comm" lastIdx="12" clrIdx="0">
    <p:extLst>
      <p:ext uri="{19B8F6BF-5375-455C-9EA6-DF929625EA0E}">
        <p15:presenceInfo xmlns:p15="http://schemas.microsoft.com/office/powerpoint/2012/main" userId="Comments" providerId="None"/>
      </p:ext>
    </p:extLst>
  </p:cmAuthor>
  <p:cmAuthor id="2" name="Institute" initials="I" lastIdx="1" clrIdx="1">
    <p:extLst>
      <p:ext uri="{19B8F6BF-5375-455C-9EA6-DF929625EA0E}">
        <p15:presenceInfo xmlns:p15="http://schemas.microsoft.com/office/powerpoint/2012/main" userId="Institu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A8A"/>
    <a:srgbClr val="FE1A1A"/>
    <a:srgbClr val="6E6E6E"/>
    <a:srgbClr val="2D3444"/>
    <a:srgbClr val="FFFFFF"/>
    <a:srgbClr val="00A79D"/>
    <a:srgbClr val="2A3646"/>
    <a:srgbClr val="4B4B4B"/>
    <a:srgbClr val="794B29"/>
    <a:srgbClr val="FFBD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16" y="19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E5155-16BD-42CC-A2EF-443879930A23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D78F7-53C4-4027-8633-DE3C9EE0E83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845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1294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341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141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329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4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11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462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358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963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05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508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C9454-F8BC-4704-A50C-05CBA55AA977}" type="datetimeFigureOut">
              <a:rPr lang="hr-HR" smtClean="0"/>
              <a:t>29.03.2023.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B6A55-1D53-4E78-AF57-C4E1BA790F5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761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F9CA-31C3-872F-01C2-8B57B2A9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D10D3B-07C2-83A8-AA27-660FA029E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0287000" cy="68580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1E950-A326-7D47-52E3-5E869FDCA5AB}"/>
              </a:ext>
            </a:extLst>
          </p:cNvPr>
          <p:cNvSpPr/>
          <p:nvPr/>
        </p:nvSpPr>
        <p:spPr>
          <a:xfrm>
            <a:off x="10287000" y="0"/>
            <a:ext cx="1905000" cy="6858000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3634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latin typeface="Roboto" panose="02000000000000000000" pitchFamily="2" charset="0"/>
                <a:ea typeface="Roboto" panose="02000000000000000000" pitchFamily="2" charset="0"/>
              </a:rPr>
              <a:t>Program studentskog poduzetništva (PSP)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F369BD2-D11B-2094-A558-62CCAECEC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719" y="1913928"/>
            <a:ext cx="7668737" cy="2309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Program za mlade, visokoobrazovane osobe koje žele </a:t>
            </a:r>
            <a:r>
              <a:rPr lang="hr-HR" b="1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razvijati znanja i vještine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potrebne za samozapošljavanje ili zaposlenje u poduzeću nakon završetka studija te povećati </a:t>
            </a:r>
            <a:r>
              <a:rPr lang="hr-HR" b="1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konkurentnost na tržištu rada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EEB150E-65D2-8270-AE1D-60DC81A96FB9}"/>
              </a:ext>
            </a:extLst>
          </p:cNvPr>
          <p:cNvSpPr txBox="1"/>
          <p:nvPr/>
        </p:nvSpPr>
        <p:spPr>
          <a:xfrm>
            <a:off x="987719" y="4578975"/>
            <a:ext cx="10825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Roboto" panose="02000000000000000000" pitchFamily="2" charset="0"/>
                <a:ea typeface="Roboto" panose="02000000000000000000" pitchFamily="2" charset="0"/>
              </a:rPr>
              <a:t>Doprinos razvoju </a:t>
            </a:r>
            <a:r>
              <a:rPr lang="hr-HR" sz="2800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poduzetničkog </a:t>
            </a:r>
            <a:r>
              <a:rPr lang="hr-HR" sz="2800" dirty="0" err="1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mindseta</a:t>
            </a:r>
            <a:r>
              <a:rPr lang="hr-HR" sz="2800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hr-HR" sz="2800" dirty="0">
                <a:latin typeface="Roboto" panose="02000000000000000000" pitchFamily="2" charset="0"/>
                <a:ea typeface="Roboto" panose="02000000000000000000" pitchFamily="2" charset="0"/>
              </a:rPr>
              <a:t>i projekata mladih u RH.</a:t>
            </a:r>
          </a:p>
        </p:txBody>
      </p:sp>
    </p:spTree>
    <p:extLst>
      <p:ext uri="{BB962C8B-B14F-4D97-AF65-F5344CB8AC3E}">
        <p14:creationId xmlns:p14="http://schemas.microsoft.com/office/powerpoint/2010/main" val="368509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latin typeface="Roboto" panose="02000000000000000000" pitchFamily="2" charset="0"/>
                <a:ea typeface="Roboto" panose="02000000000000000000" pitchFamily="2" charset="0"/>
              </a:rPr>
              <a:t>Ključni benefiti PSP-a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BF369BD2-D11B-2094-A558-62CCAECEC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938" y="1833007"/>
            <a:ext cx="10515600" cy="264086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edukacija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 o poduzetničkom pothvatu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podrška i mentorstvo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tijekom izrade vlastitih projekata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povezivanje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 s iskusnim poduzetnicima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provođenje stručne prakse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ili stipendiranja u poduzećima (finalisti)</a:t>
            </a:r>
          </a:p>
          <a:p>
            <a:pPr marL="0" indent="0">
              <a:buClr>
                <a:schemeClr val="tx1"/>
              </a:buClr>
              <a:buNone/>
            </a:pPr>
            <a:endParaRPr lang="hr-H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47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Roboto" panose="02000000000000000000" pitchFamily="2" charset="0"/>
                <a:ea typeface="Roboto" panose="02000000000000000000" pitchFamily="2" charset="0"/>
              </a:rPr>
              <a:t>Raspored aktivnosti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B9962C-DEF2-42E3-1945-FDE50B1FCE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13337"/>
            <a:ext cx="9184813" cy="3293679"/>
          </a:xfrm>
          <a:prstGeom prst="rect">
            <a:avLst/>
          </a:prstGeom>
        </p:spPr>
      </p:pic>
      <p:pic>
        <p:nvPicPr>
          <p:cNvPr id="1029" name="Picture 37">
            <a:extLst>
              <a:ext uri="{FF2B5EF4-FFF2-40B4-BE49-F238E27FC236}">
                <a16:creationId xmlns:a16="http://schemas.microsoft.com/office/drawing/2014/main" id="{E1723572-8C70-97A8-00E4-A258C95CC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38">
            <a:extLst>
              <a:ext uri="{FF2B5EF4-FFF2-40B4-BE49-F238E27FC236}">
                <a16:creationId xmlns:a16="http://schemas.microsoft.com/office/drawing/2014/main" id="{4E5421EE-936E-7B21-D5A0-86235B41F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9">
            <a:extLst>
              <a:ext uri="{FF2B5EF4-FFF2-40B4-BE49-F238E27FC236}">
                <a16:creationId xmlns:a16="http://schemas.microsoft.com/office/drawing/2014/main" id="{688B805F-9EEA-E30F-5BC4-22E7DDA23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99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41">
            <a:extLst>
              <a:ext uri="{FF2B5EF4-FFF2-40B4-BE49-F238E27FC236}">
                <a16:creationId xmlns:a16="http://schemas.microsoft.com/office/drawing/2014/main" id="{19600F9E-5187-DAD6-3A8A-74B1A17B2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40">
            <a:extLst>
              <a:ext uri="{FF2B5EF4-FFF2-40B4-BE49-F238E27FC236}">
                <a16:creationId xmlns:a16="http://schemas.microsoft.com/office/drawing/2014/main" id="{3386A473-4D82-9D43-2900-A3FDF6839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1E48FB1-FD73-D8A5-AF2A-5E0420E82B10}"/>
              </a:ext>
            </a:extLst>
          </p:cNvPr>
          <p:cNvSpPr/>
          <p:nvPr/>
        </p:nvSpPr>
        <p:spPr>
          <a:xfrm>
            <a:off x="1303945" y="4560570"/>
            <a:ext cx="1049709" cy="468630"/>
          </a:xfrm>
          <a:prstGeom prst="rect">
            <a:avLst/>
          </a:prstGeom>
          <a:solidFill>
            <a:srgbClr val="8B8A8A"/>
          </a:solidFill>
          <a:ln>
            <a:solidFill>
              <a:srgbClr val="8B8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9CB612-D1EF-7F45-A277-9A1B50F48B4E}"/>
              </a:ext>
            </a:extLst>
          </p:cNvPr>
          <p:cNvSpPr txBox="1"/>
          <p:nvPr/>
        </p:nvSpPr>
        <p:spPr>
          <a:xfrm>
            <a:off x="1335522" y="4648691"/>
            <a:ext cx="105509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3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31.03.2023</a:t>
            </a:r>
            <a:r>
              <a:rPr lang="hr-HR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206330-C138-0CE5-9760-8B137C432D8A}"/>
              </a:ext>
            </a:extLst>
          </p:cNvPr>
          <p:cNvSpPr/>
          <p:nvPr/>
        </p:nvSpPr>
        <p:spPr>
          <a:xfrm>
            <a:off x="3103882" y="4560570"/>
            <a:ext cx="1049709" cy="468630"/>
          </a:xfrm>
          <a:prstGeom prst="rect">
            <a:avLst/>
          </a:prstGeom>
          <a:solidFill>
            <a:srgbClr val="8B8A8A"/>
          </a:solidFill>
          <a:ln>
            <a:solidFill>
              <a:srgbClr val="8B8A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1A5205-58B3-867E-A276-829A20C95CB1}"/>
              </a:ext>
            </a:extLst>
          </p:cNvPr>
          <p:cNvSpPr txBox="1"/>
          <p:nvPr/>
        </p:nvSpPr>
        <p:spPr>
          <a:xfrm>
            <a:off x="3223015" y="4648691"/>
            <a:ext cx="81144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3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04/2023</a:t>
            </a:r>
            <a:endParaRPr lang="hr-HR" sz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15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Roboto" panose="02000000000000000000" pitchFamily="2" charset="0"/>
                <a:ea typeface="Roboto" panose="02000000000000000000" pitchFamily="2" charset="0"/>
              </a:rPr>
              <a:t>Prijave u program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CE376-7836-1DB5-0F25-00242FF4F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Besplatno za sve sudionike</a:t>
            </a:r>
          </a:p>
          <a:p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Studenti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4. i 5. godine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bilo kojeg fakulteta</a:t>
            </a:r>
          </a:p>
          <a:p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Samostalno ili u timu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 6 članova</a:t>
            </a:r>
          </a:p>
          <a:p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Putem web stranice i javnog poziva HAMAG BICRO-a</a:t>
            </a:r>
          </a:p>
          <a:p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Kratki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opis ideje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i što ju čini inovativnom (drugačijom)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pic>
        <p:nvPicPr>
          <p:cNvPr id="2049" name="Picture 37">
            <a:extLst>
              <a:ext uri="{FF2B5EF4-FFF2-40B4-BE49-F238E27FC236}">
                <a16:creationId xmlns:a16="http://schemas.microsoft.com/office/drawing/2014/main" id="{7C950590-7ADD-FED6-E8D3-3BB746D2F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38">
            <a:extLst>
              <a:ext uri="{FF2B5EF4-FFF2-40B4-BE49-F238E27FC236}">
                <a16:creationId xmlns:a16="http://schemas.microsoft.com/office/drawing/2014/main" id="{E2E0F674-C6B1-1342-C7D4-6041AD602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9">
            <a:extLst>
              <a:ext uri="{FF2B5EF4-FFF2-40B4-BE49-F238E27FC236}">
                <a16:creationId xmlns:a16="http://schemas.microsoft.com/office/drawing/2014/main" id="{508FAABE-6E37-3C63-2362-F71BEAF79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99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1">
            <a:extLst>
              <a:ext uri="{FF2B5EF4-FFF2-40B4-BE49-F238E27FC236}">
                <a16:creationId xmlns:a16="http://schemas.microsoft.com/office/drawing/2014/main" id="{8C610918-6962-E8EA-A3A5-8952CD1B7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0">
            <a:extLst>
              <a:ext uri="{FF2B5EF4-FFF2-40B4-BE49-F238E27FC236}">
                <a16:creationId xmlns:a16="http://schemas.microsoft.com/office/drawing/2014/main" id="{13567FB1-DBAD-3E1E-A23F-176C42035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424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Roboto" panose="02000000000000000000" pitchFamily="2" charset="0"/>
                <a:ea typeface="Roboto" panose="02000000000000000000" pitchFamily="2" charset="0"/>
              </a:rPr>
              <a:t>Edukacija i razvoj projekata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CE376-7836-1DB5-0F25-00242FF4F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Suradnja s Poduzetničkim Potpornim Institucijama (PPI)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Predavanja/radionice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o poduzetništvu, pokretanju poduzeća, razvoju ideja i projekata koji uspijevaju na tržištu i dr.</a:t>
            </a:r>
          </a:p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Strukturirani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zadatci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 za razradu projektne ideje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Mentorski sastanci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s predstavnicima PPI-a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pic>
        <p:nvPicPr>
          <p:cNvPr id="2049" name="Picture 37">
            <a:extLst>
              <a:ext uri="{FF2B5EF4-FFF2-40B4-BE49-F238E27FC236}">
                <a16:creationId xmlns:a16="http://schemas.microsoft.com/office/drawing/2014/main" id="{7C950590-7ADD-FED6-E8D3-3BB746D2F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38">
            <a:extLst>
              <a:ext uri="{FF2B5EF4-FFF2-40B4-BE49-F238E27FC236}">
                <a16:creationId xmlns:a16="http://schemas.microsoft.com/office/drawing/2014/main" id="{E2E0F674-C6B1-1342-C7D4-6041AD602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9">
            <a:extLst>
              <a:ext uri="{FF2B5EF4-FFF2-40B4-BE49-F238E27FC236}">
                <a16:creationId xmlns:a16="http://schemas.microsoft.com/office/drawing/2014/main" id="{508FAABE-6E37-3C63-2362-F71BEAF79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99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1">
            <a:extLst>
              <a:ext uri="{FF2B5EF4-FFF2-40B4-BE49-F238E27FC236}">
                <a16:creationId xmlns:a16="http://schemas.microsoft.com/office/drawing/2014/main" id="{8C610918-6962-E8EA-A3A5-8952CD1B7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0">
            <a:extLst>
              <a:ext uri="{FF2B5EF4-FFF2-40B4-BE49-F238E27FC236}">
                <a16:creationId xmlns:a16="http://schemas.microsoft.com/office/drawing/2014/main" id="{13567FB1-DBAD-3E1E-A23F-176C42035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51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E0A7-23D3-4A23-2E60-EDD14C6A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Roboto" panose="02000000000000000000" pitchFamily="2" charset="0"/>
                <a:ea typeface="Roboto" panose="02000000000000000000" pitchFamily="2" charset="0"/>
              </a:rPr>
              <a:t>Finalno natjecanje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3CE376-7836-1DB5-0F25-00242FF4F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Evaluacija projekata i odabir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 finalista</a:t>
            </a:r>
          </a:p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Finalni event i natjecanje u živo u Zagrebu</a:t>
            </a:r>
          </a:p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5 minuta</a:t>
            </a:r>
            <a:r>
              <a:rPr lang="hr-HR" i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hr-HR" i="1" dirty="0" err="1">
                <a:latin typeface="Roboto" panose="02000000000000000000" pitchFamily="2" charset="0"/>
                <a:ea typeface="Roboto" panose="02000000000000000000" pitchFamily="2" charset="0"/>
              </a:rPr>
              <a:t>pitch</a:t>
            </a:r>
            <a:r>
              <a:rPr lang="hr-HR" i="1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+ 5 minuta Q&amp;A</a:t>
            </a:r>
          </a:p>
          <a:p>
            <a:pPr>
              <a:buClr>
                <a:schemeClr val="tx1"/>
              </a:buClr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Nagrade: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mjesto –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3.000 EUR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mjesto –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2.000 EUR</a:t>
            </a:r>
          </a:p>
          <a:p>
            <a:pPr marL="914400" lvl="1" indent="-457200">
              <a:buClr>
                <a:schemeClr val="tx1"/>
              </a:buClr>
              <a:buFont typeface="+mj-lt"/>
              <a:buAutoNum type="arabicPeriod"/>
            </a:pP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mjesto – </a:t>
            </a: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1.000 EUR</a:t>
            </a:r>
          </a:p>
          <a:p>
            <a:pPr>
              <a:buClr>
                <a:schemeClr val="tx1"/>
              </a:buClr>
            </a:pPr>
            <a:r>
              <a:rPr lang="hr-HR" dirty="0">
                <a:solidFill>
                  <a:srgbClr val="FE1A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Stručna praksa </a:t>
            </a:r>
            <a: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  <a:t>ili stipendija u poduzećima za sve finaliste </a:t>
            </a:r>
            <a:br>
              <a:rPr lang="hr-HR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hr-HR" sz="2000" dirty="0">
                <a:latin typeface="Roboto" panose="02000000000000000000" pitchFamily="2" charset="0"/>
                <a:ea typeface="Roboto" panose="02000000000000000000" pitchFamily="2" charset="0"/>
              </a:rPr>
              <a:t>(praksu je potrebno završiti do kraja listopada 2023.)</a:t>
            </a:r>
          </a:p>
          <a:p>
            <a:pPr>
              <a:buClr>
                <a:schemeClr val="tx1"/>
              </a:buClr>
            </a:pPr>
            <a:endParaRPr lang="hr-H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9FD6D1-06BA-7C30-EB9B-82BDCDE52EC8}"/>
              </a:ext>
            </a:extLst>
          </p:cNvPr>
          <p:cNvSpPr/>
          <p:nvPr/>
        </p:nvSpPr>
        <p:spPr>
          <a:xfrm rot="16638624">
            <a:off x="3536519" y="2691733"/>
            <a:ext cx="1394165" cy="8739346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5E2B4DC3-37C1-CA34-7498-F5583888E819}"/>
              </a:ext>
            </a:extLst>
          </p:cNvPr>
          <p:cNvSpPr/>
          <p:nvPr/>
        </p:nvSpPr>
        <p:spPr>
          <a:xfrm rot="9372229">
            <a:off x="10399242" y="-444383"/>
            <a:ext cx="2656936" cy="2273060"/>
          </a:xfrm>
          <a:prstGeom prst="cube">
            <a:avLst/>
          </a:prstGeom>
          <a:solidFill>
            <a:srgbClr val="FE1A1A"/>
          </a:solidFill>
          <a:ln>
            <a:solidFill>
              <a:srgbClr val="FE1A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23972C-5C45-F193-A97B-7EC61665922F}"/>
              </a:ext>
            </a:extLst>
          </p:cNvPr>
          <p:cNvSpPr txBox="1"/>
          <p:nvPr/>
        </p:nvSpPr>
        <p:spPr>
          <a:xfrm>
            <a:off x="121158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E94C1E-AC63-7BE3-FB86-443BE6FD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5645" y="6181807"/>
            <a:ext cx="18796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C0696B-36C7-E86C-0C77-A2839498F9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564" y="6165538"/>
            <a:ext cx="1006778" cy="451639"/>
          </a:xfrm>
          <a:prstGeom prst="rect">
            <a:avLst/>
          </a:prstGeom>
        </p:spPr>
      </p:pic>
      <p:pic>
        <p:nvPicPr>
          <p:cNvPr id="2049" name="Picture 37">
            <a:extLst>
              <a:ext uri="{FF2B5EF4-FFF2-40B4-BE49-F238E27FC236}">
                <a16:creationId xmlns:a16="http://schemas.microsoft.com/office/drawing/2014/main" id="{7C950590-7ADD-FED6-E8D3-3BB746D2F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38">
            <a:extLst>
              <a:ext uri="{FF2B5EF4-FFF2-40B4-BE49-F238E27FC236}">
                <a16:creationId xmlns:a16="http://schemas.microsoft.com/office/drawing/2014/main" id="{E2E0F674-C6B1-1342-C7D4-6041AD602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9">
            <a:extLst>
              <a:ext uri="{FF2B5EF4-FFF2-40B4-BE49-F238E27FC236}">
                <a16:creationId xmlns:a16="http://schemas.microsoft.com/office/drawing/2014/main" id="{508FAABE-6E37-3C63-2362-F71BEAF79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99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1">
            <a:extLst>
              <a:ext uri="{FF2B5EF4-FFF2-40B4-BE49-F238E27FC236}">
                <a16:creationId xmlns:a16="http://schemas.microsoft.com/office/drawing/2014/main" id="{8C610918-6962-E8EA-A3A5-8952CD1B7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0">
            <a:extLst>
              <a:ext uri="{FF2B5EF4-FFF2-40B4-BE49-F238E27FC236}">
                <a16:creationId xmlns:a16="http://schemas.microsoft.com/office/drawing/2014/main" id="{13567FB1-DBAD-3E1E-A23F-176C42035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308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F9CA-31C3-872F-01C2-8B57B2A9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DD10D3B-07C2-83A8-AA27-660FA029E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0287000" cy="68580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1E950-A326-7D47-52E3-5E869FDCA5AB}"/>
              </a:ext>
            </a:extLst>
          </p:cNvPr>
          <p:cNvSpPr/>
          <p:nvPr/>
        </p:nvSpPr>
        <p:spPr>
          <a:xfrm>
            <a:off x="10287000" y="0"/>
            <a:ext cx="1905000" cy="6858000"/>
          </a:xfrm>
          <a:prstGeom prst="rect">
            <a:avLst/>
          </a:prstGeom>
          <a:solidFill>
            <a:srgbClr val="6E6E6E"/>
          </a:solidFill>
          <a:ln>
            <a:solidFill>
              <a:srgbClr val="6E6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5338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25933</TotalTime>
  <Words>223</Words>
  <Application>Microsoft Macintosh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Office Theme</vt:lpstr>
      <vt:lpstr>PowerPoint Presentation</vt:lpstr>
      <vt:lpstr>Program studentskog poduzetništva (PSP)</vt:lpstr>
      <vt:lpstr>Ključni benefiti PSP-a</vt:lpstr>
      <vt:lpstr>Raspored aktivnosti</vt:lpstr>
      <vt:lpstr>Prijave u program</vt:lpstr>
      <vt:lpstr>Edukacija i razvoj projekata</vt:lpstr>
      <vt:lpstr>Finalno natjecanje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Institute</dc:creator>
  <cp:lastModifiedBy>Microsoft Office User</cp:lastModifiedBy>
  <cp:revision>1108</cp:revision>
  <dcterms:created xsi:type="dcterms:W3CDTF">2020-07-13T09:50:38Z</dcterms:created>
  <dcterms:modified xsi:type="dcterms:W3CDTF">2023-03-29T13:59:54Z</dcterms:modified>
</cp:coreProperties>
</file>